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schemas.openxmlformats.org/officeDocument/2006/relationships/slide" Target="slides/slide20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a504cfd8a1_1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a504cfd8a1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a4cd1da340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a4cd1da340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a4efe34092_3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a4efe34092_3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a4efe34092_3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a4efe34092_3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a4cd1da340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a4cd1da340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a4cd1da340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a4cd1da340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a4cd1da340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a4cd1da340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a4efe3409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a4efe3409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a502e834fc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a502e834fc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a502e834fc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a502e834fc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a4cd1da340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a4cd1da340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a502e834fc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a502e834fc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a4cd1da340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a4cd1da340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a4cd1da340_0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a4cd1da340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a504cfd8a1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a504cfd8a1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a541761093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a541761093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a4efe34092_3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a4efe34092_3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a4efe34092_3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a4efe34092_3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a4efe34092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a4efe34092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0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jpg"/><Relationship Id="rId4" Type="http://schemas.openxmlformats.org/officeDocument/2006/relationships/image" Target="../media/image23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jpg"/><Relationship Id="rId4" Type="http://schemas.openxmlformats.org/officeDocument/2006/relationships/image" Target="../media/image12.jpg"/><Relationship Id="rId5" Type="http://schemas.openxmlformats.org/officeDocument/2006/relationships/image" Target="../media/image11.jpg"/><Relationship Id="rId6" Type="http://schemas.openxmlformats.org/officeDocument/2006/relationships/image" Target="../media/image15.jpg"/><Relationship Id="rId7" Type="http://schemas.openxmlformats.org/officeDocument/2006/relationships/image" Target="../media/image14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.jpg"/><Relationship Id="rId4" Type="http://schemas.openxmlformats.org/officeDocument/2006/relationships/image" Target="../media/image29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png"/><Relationship Id="rId4" Type="http://schemas.openxmlformats.org/officeDocument/2006/relationships/image" Target="../media/image22.gif"/><Relationship Id="rId5" Type="http://schemas.openxmlformats.org/officeDocument/2006/relationships/image" Target="../media/image26.gif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5.gif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8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9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1.png"/><Relationship Id="rId4" Type="http://schemas.openxmlformats.org/officeDocument/2006/relationships/image" Target="../media/image27.png"/><Relationship Id="rId5" Type="http://schemas.openxmlformats.org/officeDocument/2006/relationships/image" Target="../media/image24.png"/><Relationship Id="rId6" Type="http://schemas.openxmlformats.org/officeDocument/2006/relationships/image" Target="../media/image3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Relationship Id="rId4" Type="http://schemas.openxmlformats.org/officeDocument/2006/relationships/image" Target="../media/image34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75" y="1605025"/>
            <a:ext cx="4396800" cy="48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595959"/>
                </a:solidFill>
              </a:rPr>
              <a:t>SCI 6338 A1</a:t>
            </a:r>
            <a:endParaRPr sz="2200">
              <a:solidFill>
                <a:srgbClr val="595959"/>
              </a:solidFill>
            </a:endParaRPr>
          </a:p>
        </p:txBody>
      </p:sp>
      <p:sp>
        <p:nvSpPr>
          <p:cNvPr id="55" name="Google Shape;55;p13"/>
          <p:cNvSpPr txBox="1"/>
          <p:nvPr/>
        </p:nvSpPr>
        <p:spPr>
          <a:xfrm>
            <a:off x="0" y="2727375"/>
            <a:ext cx="43968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95959"/>
                </a:solidFill>
              </a:rPr>
              <a:t>Quinn He</a:t>
            </a:r>
            <a:endParaRPr sz="1200">
              <a:solidFill>
                <a:srgbClr val="595959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95959"/>
                </a:solidFill>
              </a:rPr>
              <a:t>Xiaofei Hong</a:t>
            </a:r>
            <a:endParaRPr sz="1200">
              <a:solidFill>
                <a:srgbClr val="595959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95959"/>
                </a:solidFill>
              </a:rPr>
              <a:t>Jessica Chen</a:t>
            </a:r>
            <a:endParaRPr sz="1200"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23" name="Google Shape;12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268850"/>
            <a:ext cx="9144000" cy="60863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3"/>
          <p:cNvSpPr txBox="1"/>
          <p:nvPr>
            <p:ph idx="1" type="body"/>
          </p:nvPr>
        </p:nvSpPr>
        <p:spPr>
          <a:xfrm>
            <a:off x="311700" y="326575"/>
            <a:ext cx="8520600" cy="5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Pumpkin</a:t>
            </a:r>
            <a:endParaRPr/>
          </a:p>
        </p:txBody>
      </p:sp>
      <p:pic>
        <p:nvPicPr>
          <p:cNvPr id="129" name="Google Shape;129;p23"/>
          <p:cNvPicPr preferRelativeResize="0"/>
          <p:nvPr/>
        </p:nvPicPr>
        <p:blipFill rotWithShape="1">
          <a:blip r:embed="rId3">
            <a:alphaModFix/>
          </a:blip>
          <a:srcRect b="0" l="8371" r="13752" t="0"/>
          <a:stretch/>
        </p:blipFill>
        <p:spPr>
          <a:xfrm>
            <a:off x="5116575" y="1069425"/>
            <a:ext cx="3414149" cy="3316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3"/>
          <p:cNvPicPr preferRelativeResize="0"/>
          <p:nvPr/>
        </p:nvPicPr>
        <p:blipFill rotWithShape="1">
          <a:blip r:embed="rId4">
            <a:alphaModFix/>
          </a:blip>
          <a:srcRect b="12981" l="12772" r="14446" t="5479"/>
          <a:stretch/>
        </p:blipFill>
        <p:spPr>
          <a:xfrm>
            <a:off x="413250" y="1069425"/>
            <a:ext cx="4436675" cy="331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4"/>
          <p:cNvSpPr txBox="1"/>
          <p:nvPr/>
        </p:nvSpPr>
        <p:spPr>
          <a:xfrm>
            <a:off x="397325" y="297525"/>
            <a:ext cx="3000000" cy="4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Pumpkin</a:t>
            </a:r>
            <a:r>
              <a:rPr lang="en" sz="1800">
                <a:solidFill>
                  <a:schemeClr val="dk2"/>
                </a:solidFill>
              </a:rPr>
              <a:t>: Surface</a:t>
            </a:r>
            <a:endParaRPr/>
          </a:p>
        </p:txBody>
      </p:sp>
      <p:pic>
        <p:nvPicPr>
          <p:cNvPr id="136" name="Google Shape;136;p24"/>
          <p:cNvPicPr preferRelativeResize="0"/>
          <p:nvPr/>
        </p:nvPicPr>
        <p:blipFill rotWithShape="1">
          <a:blip r:embed="rId3">
            <a:alphaModFix/>
          </a:blip>
          <a:srcRect b="0" l="0" r="-16063" t="0"/>
          <a:stretch/>
        </p:blipFill>
        <p:spPr>
          <a:xfrm>
            <a:off x="6622125" y="1402706"/>
            <a:ext cx="2621650" cy="19662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4"/>
          <p:cNvPicPr preferRelativeResize="0"/>
          <p:nvPr/>
        </p:nvPicPr>
        <p:blipFill rotWithShape="1">
          <a:blip r:embed="rId4">
            <a:alphaModFix/>
          </a:blip>
          <a:srcRect b="0" l="0" r="25600" t="0"/>
          <a:stretch/>
        </p:blipFill>
        <p:spPr>
          <a:xfrm>
            <a:off x="4879950" y="1376850"/>
            <a:ext cx="2041626" cy="205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4"/>
          <p:cNvPicPr preferRelativeResize="0"/>
          <p:nvPr/>
        </p:nvPicPr>
        <p:blipFill rotWithShape="1">
          <a:blip r:embed="rId5">
            <a:alphaModFix/>
          </a:blip>
          <a:srcRect b="0" l="0" r="22474" t="0"/>
          <a:stretch/>
        </p:blipFill>
        <p:spPr>
          <a:xfrm>
            <a:off x="3134075" y="1356750"/>
            <a:ext cx="2127475" cy="205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4"/>
          <p:cNvPicPr preferRelativeResize="0"/>
          <p:nvPr/>
        </p:nvPicPr>
        <p:blipFill rotWithShape="1">
          <a:blip r:embed="rId6">
            <a:alphaModFix/>
          </a:blip>
          <a:srcRect b="0" l="0" r="22124" t="0"/>
          <a:stretch/>
        </p:blipFill>
        <p:spPr>
          <a:xfrm>
            <a:off x="1460500" y="1422825"/>
            <a:ext cx="2041626" cy="1966251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4"/>
          <p:cNvSpPr txBox="1"/>
          <p:nvPr/>
        </p:nvSpPr>
        <p:spPr>
          <a:xfrm>
            <a:off x="0" y="0"/>
            <a:ext cx="31341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24"/>
          <p:cNvSpPr txBox="1"/>
          <p:nvPr/>
        </p:nvSpPr>
        <p:spPr>
          <a:xfrm>
            <a:off x="629463" y="3414900"/>
            <a:ext cx="7548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01</a:t>
            </a:r>
            <a:endParaRPr sz="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/>
              <a:t>Control Point list</a:t>
            </a:r>
            <a:endParaRPr sz="500"/>
          </a:p>
        </p:txBody>
      </p:sp>
      <p:sp>
        <p:nvSpPr>
          <p:cNvPr id="142" name="Google Shape;142;p24"/>
          <p:cNvSpPr txBox="1"/>
          <p:nvPr/>
        </p:nvSpPr>
        <p:spPr>
          <a:xfrm>
            <a:off x="2260125" y="3414900"/>
            <a:ext cx="8415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02</a:t>
            </a:r>
            <a:endParaRPr sz="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/>
              <a:t>Scale inner and rotate to get outer edge</a:t>
            </a:r>
            <a:endParaRPr sz="500"/>
          </a:p>
        </p:txBody>
      </p:sp>
      <p:sp>
        <p:nvSpPr>
          <p:cNvPr id="143" name="Google Shape;143;p24"/>
          <p:cNvSpPr txBox="1"/>
          <p:nvPr/>
        </p:nvSpPr>
        <p:spPr>
          <a:xfrm>
            <a:off x="4041800" y="3414900"/>
            <a:ext cx="8415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03</a:t>
            </a:r>
            <a:endParaRPr sz="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/>
              <a:t>Edge to loft around center</a:t>
            </a:r>
            <a:endParaRPr sz="500"/>
          </a:p>
        </p:txBody>
      </p:sp>
      <p:sp>
        <p:nvSpPr>
          <p:cNvPr id="144" name="Google Shape;144;p24"/>
          <p:cNvSpPr txBox="1"/>
          <p:nvPr/>
        </p:nvSpPr>
        <p:spPr>
          <a:xfrm>
            <a:off x="5743900" y="3414900"/>
            <a:ext cx="8415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04</a:t>
            </a:r>
            <a:endParaRPr sz="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/>
              <a:t>Interpolate control curve in middle</a:t>
            </a:r>
            <a:endParaRPr sz="500"/>
          </a:p>
        </p:txBody>
      </p:sp>
      <p:pic>
        <p:nvPicPr>
          <p:cNvPr id="145" name="Google Shape;145;p24"/>
          <p:cNvPicPr preferRelativeResize="0"/>
          <p:nvPr/>
        </p:nvPicPr>
        <p:blipFill rotWithShape="1">
          <a:blip r:embed="rId7">
            <a:alphaModFix/>
          </a:blip>
          <a:srcRect b="0" l="15639" r="21249" t="0"/>
          <a:stretch/>
        </p:blipFill>
        <p:spPr>
          <a:xfrm>
            <a:off x="154375" y="1376850"/>
            <a:ext cx="1704975" cy="2026124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4"/>
          <p:cNvSpPr txBox="1"/>
          <p:nvPr/>
        </p:nvSpPr>
        <p:spPr>
          <a:xfrm>
            <a:off x="7302375" y="3414900"/>
            <a:ext cx="8415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05</a:t>
            </a:r>
            <a:endParaRPr sz="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/>
              <a:t>Brep[]Loft</a:t>
            </a:r>
            <a:endParaRPr sz="5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5"/>
          <p:cNvSpPr txBox="1"/>
          <p:nvPr/>
        </p:nvSpPr>
        <p:spPr>
          <a:xfrm>
            <a:off x="397325" y="297525"/>
            <a:ext cx="3000000" cy="4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Pumpkin: Surface</a:t>
            </a:r>
            <a:endParaRPr/>
          </a:p>
        </p:txBody>
      </p:sp>
      <p:sp>
        <p:nvSpPr>
          <p:cNvPr id="152" name="Google Shape;152;p25"/>
          <p:cNvSpPr txBox="1"/>
          <p:nvPr/>
        </p:nvSpPr>
        <p:spPr>
          <a:xfrm>
            <a:off x="0" y="0"/>
            <a:ext cx="31341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3" name="Google Shape;153;p25"/>
          <p:cNvPicPr preferRelativeResize="0"/>
          <p:nvPr/>
        </p:nvPicPr>
        <p:blipFill rotWithShape="1">
          <a:blip r:embed="rId3">
            <a:alphaModFix/>
          </a:blip>
          <a:srcRect b="0" l="16485" r="23306" t="0"/>
          <a:stretch/>
        </p:blipFill>
        <p:spPr>
          <a:xfrm>
            <a:off x="1007075" y="599175"/>
            <a:ext cx="3276403" cy="408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5"/>
          <p:cNvPicPr preferRelativeResize="0"/>
          <p:nvPr/>
        </p:nvPicPr>
        <p:blipFill rotWithShape="1">
          <a:blip r:embed="rId4">
            <a:alphaModFix/>
          </a:blip>
          <a:srcRect b="0" l="12449" r="18536" t="0"/>
          <a:stretch/>
        </p:blipFill>
        <p:spPr>
          <a:xfrm>
            <a:off x="4726300" y="599175"/>
            <a:ext cx="3755574" cy="4081400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5"/>
          <p:cNvSpPr txBox="1"/>
          <p:nvPr/>
        </p:nvSpPr>
        <p:spPr>
          <a:xfrm>
            <a:off x="1145275" y="42527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</a:rPr>
              <a:t>06</a:t>
            </a:r>
            <a:endParaRPr sz="7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1"/>
                </a:solidFill>
              </a:rPr>
              <a:t>Generating Points bigger in middle and smaller on the edge</a:t>
            </a:r>
            <a:endParaRPr sz="500">
              <a:solidFill>
                <a:schemeClr val="dk1"/>
              </a:solidFill>
            </a:endParaRPr>
          </a:p>
        </p:txBody>
      </p:sp>
      <p:sp>
        <p:nvSpPr>
          <p:cNvPr id="156" name="Google Shape;156;p25"/>
          <p:cNvSpPr txBox="1"/>
          <p:nvPr/>
        </p:nvSpPr>
        <p:spPr>
          <a:xfrm>
            <a:off x="5104075" y="4207325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</a:rPr>
              <a:t>07</a:t>
            </a:r>
            <a:endParaRPr sz="7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1"/>
                </a:solidFill>
              </a:rPr>
              <a:t>Add the Cap</a:t>
            </a:r>
            <a:endParaRPr sz="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6"/>
          <p:cNvSpPr txBox="1"/>
          <p:nvPr>
            <p:ph idx="1" type="body"/>
          </p:nvPr>
        </p:nvSpPr>
        <p:spPr>
          <a:xfrm>
            <a:off x="311700" y="326575"/>
            <a:ext cx="8520600" cy="539700"/>
          </a:xfrm>
          <a:prstGeom prst="rect">
            <a:avLst/>
          </a:prstGeom>
        </p:spPr>
        <p:txBody>
          <a:bodyPr anchorCtr="0" anchor="t" bIns="91425" lIns="11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Mushroom</a:t>
            </a:r>
            <a:endParaRPr/>
          </a:p>
        </p:txBody>
      </p:sp>
      <p:pic>
        <p:nvPicPr>
          <p:cNvPr id="162" name="Google Shape;162;p26"/>
          <p:cNvPicPr preferRelativeResize="0"/>
          <p:nvPr/>
        </p:nvPicPr>
        <p:blipFill rotWithShape="1">
          <a:blip r:embed="rId3">
            <a:alphaModFix/>
          </a:blip>
          <a:srcRect b="1604" l="3292" r="4745" t="14846"/>
          <a:stretch/>
        </p:blipFill>
        <p:spPr>
          <a:xfrm>
            <a:off x="4187712" y="1137325"/>
            <a:ext cx="4531959" cy="28927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6"/>
          <p:cNvPicPr preferRelativeResize="0"/>
          <p:nvPr/>
        </p:nvPicPr>
        <p:blipFill rotWithShape="1">
          <a:blip r:embed="rId4">
            <a:alphaModFix/>
          </a:blip>
          <a:srcRect b="5750" l="11531" r="15852" t="15799"/>
          <a:stretch/>
        </p:blipFill>
        <p:spPr>
          <a:xfrm>
            <a:off x="409550" y="1137325"/>
            <a:ext cx="3472600" cy="3252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87712" y="1137325"/>
            <a:ext cx="4531964" cy="3252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7"/>
          <p:cNvSpPr txBox="1"/>
          <p:nvPr>
            <p:ph idx="1" type="body"/>
          </p:nvPr>
        </p:nvSpPr>
        <p:spPr>
          <a:xfrm>
            <a:off x="311700" y="326575"/>
            <a:ext cx="8520600" cy="539700"/>
          </a:xfrm>
          <a:prstGeom prst="rect">
            <a:avLst/>
          </a:prstGeom>
        </p:spPr>
        <p:txBody>
          <a:bodyPr anchorCtr="0" anchor="t" bIns="91425" lIns="11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Mushroom: Surface</a:t>
            </a:r>
            <a:endParaRPr/>
          </a:p>
        </p:txBody>
      </p:sp>
      <p:sp>
        <p:nvSpPr>
          <p:cNvPr id="170" name="Google Shape;170;p27"/>
          <p:cNvSpPr txBox="1"/>
          <p:nvPr/>
        </p:nvSpPr>
        <p:spPr>
          <a:xfrm>
            <a:off x="89125" y="3587975"/>
            <a:ext cx="7548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01</a:t>
            </a:r>
            <a:endParaRPr sz="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/>
              <a:t>Staringt Pt</a:t>
            </a:r>
            <a:endParaRPr sz="500"/>
          </a:p>
        </p:txBody>
      </p:sp>
      <p:sp>
        <p:nvSpPr>
          <p:cNvPr id="171" name="Google Shape;171;p27"/>
          <p:cNvSpPr txBox="1"/>
          <p:nvPr/>
        </p:nvSpPr>
        <p:spPr>
          <a:xfrm>
            <a:off x="919400" y="3587975"/>
            <a:ext cx="8415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02</a:t>
            </a:r>
            <a:endParaRPr sz="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/>
              <a:t>Offset Pt</a:t>
            </a:r>
            <a:endParaRPr sz="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/>
              <a:t>From starting Pt</a:t>
            </a:r>
            <a:endParaRPr sz="500"/>
          </a:p>
        </p:txBody>
      </p:sp>
      <p:sp>
        <p:nvSpPr>
          <p:cNvPr id="172" name="Google Shape;172;p27"/>
          <p:cNvSpPr txBox="1"/>
          <p:nvPr/>
        </p:nvSpPr>
        <p:spPr>
          <a:xfrm>
            <a:off x="1784850" y="3587975"/>
            <a:ext cx="8415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03</a:t>
            </a:r>
            <a:endParaRPr sz="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/>
              <a:t>Make a line from the two Pts</a:t>
            </a:r>
            <a:endParaRPr sz="500"/>
          </a:p>
        </p:txBody>
      </p:sp>
      <p:pic>
        <p:nvPicPr>
          <p:cNvPr id="173" name="Google Shape;17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125" y="1390225"/>
            <a:ext cx="8839196" cy="2082728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7"/>
          <p:cNvSpPr txBox="1"/>
          <p:nvPr/>
        </p:nvSpPr>
        <p:spPr>
          <a:xfrm>
            <a:off x="2697725" y="3587975"/>
            <a:ext cx="8415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04</a:t>
            </a:r>
            <a:endParaRPr sz="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/>
              <a:t>Identify Pts on the line by dividing the line into equal segments</a:t>
            </a:r>
            <a:endParaRPr sz="500"/>
          </a:p>
        </p:txBody>
      </p:sp>
      <p:sp>
        <p:nvSpPr>
          <p:cNvPr id="175" name="Google Shape;175;p27"/>
          <p:cNvSpPr txBox="1"/>
          <p:nvPr/>
        </p:nvSpPr>
        <p:spPr>
          <a:xfrm>
            <a:off x="3613375" y="3587975"/>
            <a:ext cx="9768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05</a:t>
            </a:r>
            <a:endParaRPr sz="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/>
              <a:t>Create direction vectors to move the points ( allocate first ⅓  of the Pts for the mushroom head, last  ⅔ for the mushroom body)</a:t>
            </a:r>
            <a:endParaRPr sz="500"/>
          </a:p>
        </p:txBody>
      </p:sp>
      <p:sp>
        <p:nvSpPr>
          <p:cNvPr id="176" name="Google Shape;176;p27"/>
          <p:cNvSpPr txBox="1"/>
          <p:nvPr/>
        </p:nvSpPr>
        <p:spPr>
          <a:xfrm>
            <a:off x="4670675" y="3587975"/>
            <a:ext cx="8415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06</a:t>
            </a:r>
            <a:endParaRPr sz="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/>
              <a:t>Move the points along the vectors</a:t>
            </a:r>
            <a:endParaRPr sz="500"/>
          </a:p>
        </p:txBody>
      </p:sp>
      <p:sp>
        <p:nvSpPr>
          <p:cNvPr id="177" name="Google Shape;177;p27"/>
          <p:cNvSpPr txBox="1"/>
          <p:nvPr/>
        </p:nvSpPr>
        <p:spPr>
          <a:xfrm>
            <a:off x="5612600" y="3587975"/>
            <a:ext cx="8415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07</a:t>
            </a:r>
            <a:endParaRPr sz="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/>
              <a:t>Create a curve through the points</a:t>
            </a:r>
            <a:endParaRPr sz="500"/>
          </a:p>
        </p:txBody>
      </p:sp>
      <p:sp>
        <p:nvSpPr>
          <p:cNvPr id="178" name="Google Shape;178;p27"/>
          <p:cNvSpPr txBox="1"/>
          <p:nvPr/>
        </p:nvSpPr>
        <p:spPr>
          <a:xfrm>
            <a:off x="6600950" y="3587975"/>
            <a:ext cx="8415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08</a:t>
            </a:r>
            <a:endParaRPr sz="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/>
              <a:t>Revolve the curve around the line to create a surface</a:t>
            </a:r>
            <a:endParaRPr sz="500"/>
          </a:p>
        </p:txBody>
      </p:sp>
      <p:sp>
        <p:nvSpPr>
          <p:cNvPr id="179" name="Google Shape;179;p27"/>
          <p:cNvSpPr txBox="1"/>
          <p:nvPr/>
        </p:nvSpPr>
        <p:spPr>
          <a:xfrm>
            <a:off x="7751850" y="3587975"/>
            <a:ext cx="8415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09</a:t>
            </a:r>
            <a:endParaRPr sz="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/>
              <a:t>Mushroom Surface</a:t>
            </a:r>
            <a:endParaRPr sz="5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8"/>
          <p:cNvSpPr txBox="1"/>
          <p:nvPr>
            <p:ph idx="1" type="body"/>
          </p:nvPr>
        </p:nvSpPr>
        <p:spPr>
          <a:xfrm>
            <a:off x="311700" y="326575"/>
            <a:ext cx="8520600" cy="5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Mushroom: Dots</a:t>
            </a:r>
            <a:endParaRPr/>
          </a:p>
        </p:txBody>
      </p:sp>
      <p:pic>
        <p:nvPicPr>
          <p:cNvPr id="185" name="Google Shape;18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2925" y="1580437"/>
            <a:ext cx="5264716" cy="1982624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8"/>
          <p:cNvSpPr txBox="1"/>
          <p:nvPr/>
        </p:nvSpPr>
        <p:spPr>
          <a:xfrm>
            <a:off x="2655800" y="3563050"/>
            <a:ext cx="8415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10</a:t>
            </a:r>
            <a:endParaRPr sz="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/>
              <a:t>Divide the surface in U and V directions</a:t>
            </a:r>
            <a:endParaRPr sz="500"/>
          </a:p>
        </p:txBody>
      </p:sp>
      <p:sp>
        <p:nvSpPr>
          <p:cNvPr id="187" name="Google Shape;187;p28"/>
          <p:cNvSpPr txBox="1"/>
          <p:nvPr/>
        </p:nvSpPr>
        <p:spPr>
          <a:xfrm>
            <a:off x="4151250" y="3563050"/>
            <a:ext cx="8415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11</a:t>
            </a:r>
            <a:endParaRPr sz="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/>
              <a:t>Generate circles on the surface from the intersecting points </a:t>
            </a:r>
            <a:endParaRPr sz="500"/>
          </a:p>
        </p:txBody>
      </p:sp>
      <p:sp>
        <p:nvSpPr>
          <p:cNvPr id="188" name="Google Shape;188;p28"/>
          <p:cNvSpPr txBox="1"/>
          <p:nvPr/>
        </p:nvSpPr>
        <p:spPr>
          <a:xfrm>
            <a:off x="5724225" y="3563050"/>
            <a:ext cx="8415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12</a:t>
            </a:r>
            <a:endParaRPr sz="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/>
              <a:t>Create circle surfaces </a:t>
            </a:r>
            <a:endParaRPr sz="5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9"/>
          <p:cNvSpPr txBox="1"/>
          <p:nvPr>
            <p:ph idx="1" type="body"/>
          </p:nvPr>
        </p:nvSpPr>
        <p:spPr>
          <a:xfrm>
            <a:off x="311700" y="326575"/>
            <a:ext cx="8520600" cy="5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Inhabitants</a:t>
            </a:r>
            <a:endParaRPr/>
          </a:p>
        </p:txBody>
      </p:sp>
      <p:pic>
        <p:nvPicPr>
          <p:cNvPr id="194" name="Google Shape;194;p29"/>
          <p:cNvPicPr preferRelativeResize="0"/>
          <p:nvPr/>
        </p:nvPicPr>
        <p:blipFill rotWithShape="1">
          <a:blip r:embed="rId3">
            <a:alphaModFix/>
          </a:blip>
          <a:srcRect b="7903" l="0" r="0" t="21214"/>
          <a:stretch/>
        </p:blipFill>
        <p:spPr>
          <a:xfrm>
            <a:off x="435125" y="940550"/>
            <a:ext cx="8177275" cy="3845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0"/>
          <p:cNvSpPr txBox="1"/>
          <p:nvPr>
            <p:ph idx="1" type="body"/>
          </p:nvPr>
        </p:nvSpPr>
        <p:spPr>
          <a:xfrm>
            <a:off x="311700" y="326575"/>
            <a:ext cx="8520600" cy="5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Inh</a:t>
            </a:r>
            <a:r>
              <a:rPr lang="en"/>
              <a:t>abitants</a:t>
            </a:r>
            <a:endParaRPr/>
          </a:p>
        </p:txBody>
      </p:sp>
      <p:pic>
        <p:nvPicPr>
          <p:cNvPr id="200" name="Google Shape;20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18675"/>
            <a:ext cx="8839200" cy="2762250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30"/>
          <p:cNvSpPr txBox="1"/>
          <p:nvPr/>
        </p:nvSpPr>
        <p:spPr>
          <a:xfrm>
            <a:off x="1024850" y="3587975"/>
            <a:ext cx="7548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01</a:t>
            </a:r>
            <a:endParaRPr sz="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/>
              <a:t>Populate geometry with points </a:t>
            </a:r>
            <a:endParaRPr sz="500"/>
          </a:p>
        </p:txBody>
      </p:sp>
      <p:sp>
        <p:nvSpPr>
          <p:cNvPr id="202" name="Google Shape;202;p30"/>
          <p:cNvSpPr txBox="1"/>
          <p:nvPr/>
        </p:nvSpPr>
        <p:spPr>
          <a:xfrm>
            <a:off x="2755075" y="3587975"/>
            <a:ext cx="8415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02</a:t>
            </a:r>
            <a:endParaRPr sz="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/>
              <a:t>Collisions between spheres</a:t>
            </a:r>
            <a:endParaRPr sz="500"/>
          </a:p>
        </p:txBody>
      </p:sp>
      <p:sp>
        <p:nvSpPr>
          <p:cNvPr id="203" name="Google Shape;203;p30"/>
          <p:cNvSpPr txBox="1"/>
          <p:nvPr/>
        </p:nvSpPr>
        <p:spPr>
          <a:xfrm>
            <a:off x="4478325" y="3556750"/>
            <a:ext cx="8415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03</a:t>
            </a:r>
            <a:endParaRPr sz="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/>
              <a:t>Load forces to control movements within the world</a:t>
            </a:r>
            <a:endParaRPr sz="500"/>
          </a:p>
        </p:txBody>
      </p:sp>
      <p:sp>
        <p:nvSpPr>
          <p:cNvPr id="204" name="Google Shape;204;p30"/>
          <p:cNvSpPr txBox="1"/>
          <p:nvPr/>
        </p:nvSpPr>
        <p:spPr>
          <a:xfrm>
            <a:off x="6494050" y="3587975"/>
            <a:ext cx="13326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04</a:t>
            </a:r>
            <a:endParaRPr sz="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/>
              <a:t>Keep spheres outside the bounding sphere of pumpkins &amp; mushrooms</a:t>
            </a:r>
            <a:endParaRPr sz="5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31"/>
          <p:cNvPicPr preferRelativeResize="0"/>
          <p:nvPr/>
        </p:nvPicPr>
        <p:blipFill rotWithShape="1">
          <a:blip r:embed="rId3">
            <a:alphaModFix/>
          </a:blip>
          <a:srcRect b="0" l="837" r="669" t="1536"/>
          <a:stretch/>
        </p:blipFill>
        <p:spPr>
          <a:xfrm>
            <a:off x="218825" y="643575"/>
            <a:ext cx="8706350" cy="3771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idx="1" type="body"/>
          </p:nvPr>
        </p:nvSpPr>
        <p:spPr>
          <a:xfrm>
            <a:off x="311700" y="326575"/>
            <a:ext cx="8520600" cy="5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Inspiration：work from Yayoi Kusama</a:t>
            </a:r>
            <a:endParaRPr/>
          </a:p>
        </p:txBody>
      </p:sp>
      <p:pic>
        <p:nvPicPr>
          <p:cNvPr id="61" name="Google Shape;61;p14"/>
          <p:cNvPicPr preferRelativeResize="0"/>
          <p:nvPr/>
        </p:nvPicPr>
        <p:blipFill rotWithShape="1">
          <a:blip r:embed="rId3">
            <a:alphaModFix/>
          </a:blip>
          <a:srcRect b="0" l="4421" r="4421" t="0"/>
          <a:stretch/>
        </p:blipFill>
        <p:spPr>
          <a:xfrm>
            <a:off x="442813" y="1003950"/>
            <a:ext cx="3388125" cy="3716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4"/>
          <p:cNvPicPr preferRelativeResize="0"/>
          <p:nvPr/>
        </p:nvPicPr>
        <p:blipFill rotWithShape="1">
          <a:blip r:embed="rId4">
            <a:alphaModFix/>
          </a:blip>
          <a:srcRect b="8912" l="4338" r="53167" t="9540"/>
          <a:stretch/>
        </p:blipFill>
        <p:spPr>
          <a:xfrm>
            <a:off x="4163600" y="748300"/>
            <a:ext cx="1978215" cy="2182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4"/>
          <p:cNvPicPr preferRelativeResize="0"/>
          <p:nvPr/>
        </p:nvPicPr>
        <p:blipFill rotWithShape="1">
          <a:blip r:embed="rId5">
            <a:alphaModFix/>
          </a:blip>
          <a:srcRect b="0" l="0" r="60742" t="16749"/>
          <a:stretch/>
        </p:blipFill>
        <p:spPr>
          <a:xfrm>
            <a:off x="6474488" y="1003950"/>
            <a:ext cx="2226700" cy="371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85713" y="3186725"/>
            <a:ext cx="1534000" cy="153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2"/>
          <p:cNvSpPr txBox="1"/>
          <p:nvPr>
            <p:ph idx="1" type="body"/>
          </p:nvPr>
        </p:nvSpPr>
        <p:spPr>
          <a:xfrm>
            <a:off x="311700" y="326575"/>
            <a:ext cx="8520600" cy="5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Progress and Errors</a:t>
            </a:r>
            <a:endParaRPr/>
          </a:p>
        </p:txBody>
      </p:sp>
      <p:pic>
        <p:nvPicPr>
          <p:cNvPr id="215" name="Google Shape;21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37850" y="967175"/>
            <a:ext cx="1517752" cy="1943100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32"/>
          <p:cNvSpPr txBox="1"/>
          <p:nvPr/>
        </p:nvSpPr>
        <p:spPr>
          <a:xfrm>
            <a:off x="2711000" y="3087300"/>
            <a:ext cx="18828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Starting with an arc as the base was a bad idea, hard to control where the points offset to, mushroom looked strange (later used a line instead)</a:t>
            </a:r>
            <a:endParaRPr sz="500"/>
          </a:p>
        </p:txBody>
      </p:sp>
      <p:pic>
        <p:nvPicPr>
          <p:cNvPr id="217" name="Google Shape;217;p32"/>
          <p:cNvPicPr preferRelativeResize="0"/>
          <p:nvPr/>
        </p:nvPicPr>
        <p:blipFill rotWithShape="1">
          <a:blip r:embed="rId4">
            <a:alphaModFix/>
          </a:blip>
          <a:srcRect b="3941" l="21771" r="0" t="10000"/>
          <a:stretch/>
        </p:blipFill>
        <p:spPr>
          <a:xfrm>
            <a:off x="6872250" y="967175"/>
            <a:ext cx="1882800" cy="19421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8325" y="967175"/>
            <a:ext cx="2352675" cy="1943100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32"/>
          <p:cNvSpPr txBox="1"/>
          <p:nvPr/>
        </p:nvSpPr>
        <p:spPr>
          <a:xfrm>
            <a:off x="335725" y="3087300"/>
            <a:ext cx="18828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We were first interested in the Klein bottle as our base surface, but it was too complex to work with</a:t>
            </a:r>
            <a:endParaRPr sz="500"/>
          </a:p>
        </p:txBody>
      </p:sp>
      <p:pic>
        <p:nvPicPr>
          <p:cNvPr id="220" name="Google Shape;220;p32"/>
          <p:cNvPicPr preferRelativeResize="0"/>
          <p:nvPr/>
        </p:nvPicPr>
        <p:blipFill rotWithShape="1">
          <a:blip r:embed="rId6">
            <a:alphaModFix/>
          </a:blip>
          <a:srcRect b="0" l="22223" r="17680" t="0"/>
          <a:stretch/>
        </p:blipFill>
        <p:spPr>
          <a:xfrm>
            <a:off x="4569563" y="974025"/>
            <a:ext cx="2188725" cy="1929400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32"/>
          <p:cNvSpPr txBox="1"/>
          <p:nvPr/>
        </p:nvSpPr>
        <p:spPr>
          <a:xfrm>
            <a:off x="6872250" y="3087300"/>
            <a:ext cx="18828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Test with point set split</a:t>
            </a:r>
            <a:endParaRPr sz="500"/>
          </a:p>
        </p:txBody>
      </p:sp>
      <p:sp>
        <p:nvSpPr>
          <p:cNvPr id="222" name="Google Shape;222;p32"/>
          <p:cNvSpPr txBox="1"/>
          <p:nvPr/>
        </p:nvSpPr>
        <p:spPr>
          <a:xfrm>
            <a:off x="4722538" y="3087300"/>
            <a:ext cx="18828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Messed up with data tree</a:t>
            </a:r>
            <a:endParaRPr sz="5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>
            <p:ph idx="1" type="body"/>
          </p:nvPr>
        </p:nvSpPr>
        <p:spPr>
          <a:xfrm>
            <a:off x="311700" y="326575"/>
            <a:ext cx="8520600" cy="5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World: Surface</a:t>
            </a:r>
            <a:endParaRPr/>
          </a:p>
        </p:txBody>
      </p:sp>
      <p:pic>
        <p:nvPicPr>
          <p:cNvPr id="70" name="Google Shape;7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18675"/>
            <a:ext cx="8839200" cy="276225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5"/>
          <p:cNvSpPr txBox="1"/>
          <p:nvPr/>
        </p:nvSpPr>
        <p:spPr>
          <a:xfrm>
            <a:off x="894250" y="3587975"/>
            <a:ext cx="7548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01</a:t>
            </a:r>
            <a:endParaRPr sz="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/>
              <a:t>Mesh Sphere</a:t>
            </a:r>
            <a:endParaRPr sz="500"/>
          </a:p>
        </p:txBody>
      </p:sp>
      <p:sp>
        <p:nvSpPr>
          <p:cNvPr id="72" name="Google Shape;72;p15"/>
          <p:cNvSpPr txBox="1"/>
          <p:nvPr/>
        </p:nvSpPr>
        <p:spPr>
          <a:xfrm>
            <a:off x="2474100" y="3587975"/>
            <a:ext cx="8415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02</a:t>
            </a:r>
            <a:endParaRPr sz="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/>
              <a:t>Perlin Noise</a:t>
            </a:r>
            <a:endParaRPr sz="500"/>
          </a:p>
        </p:txBody>
      </p:sp>
      <p:sp>
        <p:nvSpPr>
          <p:cNvPr id="73" name="Google Shape;73;p15"/>
          <p:cNvSpPr txBox="1"/>
          <p:nvPr/>
        </p:nvSpPr>
        <p:spPr>
          <a:xfrm>
            <a:off x="4140650" y="3587975"/>
            <a:ext cx="8415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03</a:t>
            </a:r>
            <a:endParaRPr sz="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/>
              <a:t>Translate the faces along the noise vector</a:t>
            </a:r>
            <a:endParaRPr sz="500"/>
          </a:p>
        </p:txBody>
      </p:sp>
      <p:sp>
        <p:nvSpPr>
          <p:cNvPr id="74" name="Google Shape;74;p15"/>
          <p:cNvSpPr txBox="1"/>
          <p:nvPr/>
        </p:nvSpPr>
        <p:spPr>
          <a:xfrm>
            <a:off x="5807200" y="3587975"/>
            <a:ext cx="8415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04</a:t>
            </a:r>
            <a:endParaRPr sz="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/>
              <a:t>Control the base geometry with a timer</a:t>
            </a:r>
            <a:endParaRPr sz="500"/>
          </a:p>
        </p:txBody>
      </p:sp>
      <p:sp>
        <p:nvSpPr>
          <p:cNvPr id="75" name="Google Shape;75;p15"/>
          <p:cNvSpPr txBox="1"/>
          <p:nvPr/>
        </p:nvSpPr>
        <p:spPr>
          <a:xfrm>
            <a:off x="7361900" y="3587975"/>
            <a:ext cx="9768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05</a:t>
            </a:r>
            <a:endParaRPr sz="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/>
              <a:t>Set the vector as accelerate instead of location to lerp</a:t>
            </a:r>
            <a:endParaRPr sz="5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/>
          <p:nvPr>
            <p:ph idx="1" type="body"/>
          </p:nvPr>
        </p:nvSpPr>
        <p:spPr>
          <a:xfrm>
            <a:off x="311700" y="326575"/>
            <a:ext cx="8520600" cy="5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World: Identify Planting Points</a:t>
            </a:r>
            <a:endParaRPr/>
          </a:p>
        </p:txBody>
      </p:sp>
      <p:pic>
        <p:nvPicPr>
          <p:cNvPr id="81" name="Google Shape;8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8275" y="1106200"/>
            <a:ext cx="5742800" cy="2931099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6"/>
          <p:cNvSpPr txBox="1"/>
          <p:nvPr/>
        </p:nvSpPr>
        <p:spPr>
          <a:xfrm>
            <a:off x="2608750" y="3634325"/>
            <a:ext cx="7548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06</a:t>
            </a:r>
            <a:endParaRPr sz="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/>
              <a:t>Identify possible locations for planting pumpkins</a:t>
            </a:r>
            <a:endParaRPr sz="500"/>
          </a:p>
        </p:txBody>
      </p:sp>
      <p:sp>
        <p:nvSpPr>
          <p:cNvPr id="83" name="Google Shape;83;p16"/>
          <p:cNvSpPr txBox="1"/>
          <p:nvPr/>
        </p:nvSpPr>
        <p:spPr>
          <a:xfrm>
            <a:off x="5345775" y="3634325"/>
            <a:ext cx="7548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07</a:t>
            </a:r>
            <a:endParaRPr sz="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/>
              <a:t>Identify possible locations for planting mushrooms</a:t>
            </a:r>
            <a:endParaRPr sz="5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90" name="Google Shape;9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743875"/>
            <a:ext cx="9554350" cy="6374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8"/>
          <p:cNvPicPr preferRelativeResize="0"/>
          <p:nvPr/>
        </p:nvPicPr>
        <p:blipFill rotWithShape="1">
          <a:blip r:embed="rId3">
            <a:alphaModFix/>
          </a:blip>
          <a:srcRect b="5499" l="0" r="0" t="0"/>
          <a:stretch/>
        </p:blipFill>
        <p:spPr>
          <a:xfrm>
            <a:off x="1981313" y="285500"/>
            <a:ext cx="5181376" cy="457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02" name="Google Shape;10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" y="-278484"/>
            <a:ext cx="9144001" cy="59572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09" name="Google Shape;109;p20"/>
          <p:cNvPicPr preferRelativeResize="0"/>
          <p:nvPr/>
        </p:nvPicPr>
        <p:blipFill rotWithShape="1">
          <a:blip r:embed="rId3">
            <a:alphaModFix/>
          </a:blip>
          <a:srcRect b="13867" l="0" r="3381" t="0"/>
          <a:stretch/>
        </p:blipFill>
        <p:spPr>
          <a:xfrm>
            <a:off x="0" y="3175"/>
            <a:ext cx="923152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21"/>
          <p:cNvPicPr preferRelativeResize="0"/>
          <p:nvPr/>
        </p:nvPicPr>
        <p:blipFill rotWithShape="1">
          <a:blip r:embed="rId3">
            <a:alphaModFix/>
          </a:blip>
          <a:srcRect b="0" l="0" r="0" t="2553"/>
          <a:stretch/>
        </p:blipFill>
        <p:spPr>
          <a:xfrm>
            <a:off x="-244475" y="0"/>
            <a:ext cx="9374349" cy="50054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21"/>
          <p:cNvPicPr preferRelativeResize="0"/>
          <p:nvPr/>
        </p:nvPicPr>
        <p:blipFill rotWithShape="1">
          <a:blip r:embed="rId4">
            <a:alphaModFix/>
          </a:blip>
          <a:srcRect b="0" l="0" r="5258" t="2666"/>
          <a:stretch/>
        </p:blipFill>
        <p:spPr>
          <a:xfrm>
            <a:off x="-230350" y="0"/>
            <a:ext cx="9374349" cy="5277299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1"/>
          <p:cNvSpPr txBox="1"/>
          <p:nvPr>
            <p:ph idx="1" type="body"/>
          </p:nvPr>
        </p:nvSpPr>
        <p:spPr>
          <a:xfrm>
            <a:off x="202850" y="4408725"/>
            <a:ext cx="8520600" cy="5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World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